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2"/>
    <p:sldId id="259" r:id="rId3"/>
    <p:sldId id="464" r:id="rId4"/>
    <p:sldId id="468" r:id="rId5"/>
    <p:sldId id="467" r:id="rId6"/>
    <p:sldId id="429" r:id="rId7"/>
    <p:sldId id="459" r:id="rId8"/>
    <p:sldId id="442" r:id="rId9"/>
    <p:sldId id="441" r:id="rId10"/>
    <p:sldId id="444" r:id="rId11"/>
    <p:sldId id="335" r:id="rId12"/>
    <p:sldId id="454" r:id="rId13"/>
    <p:sldId id="461" r:id="rId14"/>
    <p:sldId id="350" r:id="rId15"/>
    <p:sldId id="347" r:id="rId16"/>
    <p:sldId id="352" r:id="rId17"/>
    <p:sldId id="462" r:id="rId18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200"/>
    <a:srgbClr val="0033CC"/>
    <a:srgbClr val="39373A"/>
    <a:srgbClr val="003366"/>
    <a:srgbClr val="2CBA0A"/>
    <a:srgbClr val="FF0066"/>
    <a:srgbClr val="43F319"/>
    <a:srgbClr val="5ECD0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210" y="216"/>
      </p:cViewPr>
      <p:guideLst>
        <p:guide orient="horz" pos="1393"/>
        <p:guide pos="229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E81F1BA-1CDD-46A1-ACD6-7322BDB4603B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4658A3-73DD-4012-97D4-263C9A1F59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2E19CC9-C7BD-42C3-9D4C-AB7AE549D6C8}" type="datetimeFigureOut">
              <a:rPr lang="zh-CN" altLang="en-US"/>
              <a:pPr>
                <a:defRPr/>
              </a:pPr>
              <a:t>2015/1/4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639F66-DADF-4861-A98F-5407B8D040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FB1944-223F-4372-BD47-2CD07ECCB9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对</a:t>
            </a:r>
            <a:r>
              <a:rPr lang="en-US" altLang="zh-CN" smtClean="0"/>
              <a:t>PUT SB IN TOUCH WITH </a:t>
            </a:r>
            <a:r>
              <a:rPr lang="zh-CN" altLang="en-US" smtClean="0"/>
              <a:t>可以写在黑板的副板上</a:t>
            </a:r>
            <a:r>
              <a:rPr lang="en-US" altLang="zh-CN" smtClean="0"/>
              <a:t>.</a:t>
            </a: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此处的孔子的话只用口述，不用打出来。专四的试题只用于作业。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905329-79F5-430F-8DC4-7E06C458DCB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 pitchFamily="34" charset="-79"/>
                <a:ea typeface="Adobe Gothic Std B"/>
                <a:cs typeface="FrankRuehl" pitchFamily="34" charset="-79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 pitchFamily="34" charset="-79"/>
              <a:ea typeface="Adobe Gothic Std B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images-eu.amazon.com/images/P/B0000695JL.02.LZZZZZZZ.jpg&amp;imgrefurl=http://www.amazon.co.uk/exec/obidos/offering-page/index=fixed-price&amp;field-offering-type=used&amp;field-asin=B0000695JL&amp;field-status=open&amp;size=25&amp;rank=+price/ref=sdp_srli_u/&amp;h=475&amp;w=324&amp;sz=36&amp;tbnid=btFwx7SltSIJ:&amp;tbnh=124&amp;tbnw=85&amp;prev=/images?q=william+shakespeare&amp;start=60&amp;svnum=10&amp;hl=zh-CN&amp;lr=&amp;ie=UTF-8&amp;oe=UTF-8&amp;sa=N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ages.google.com/imgres?imgurl=nationalplayers.tripod.com/images/rjgraphic.jpg&amp;imgrefurl=http://nationalplayers.tripod.com/&amp;h=448&amp;w=300&amp;sz=17&amp;tbnid=XIaRrqhpP4AJ:&amp;tbnh=123&amp;tbnw=83&amp;prev=/images?q=william+shakespeare&amp;start=100&amp;svnum=10&amp;hl=zh-CN&amp;lr=&amp;ie=UTF-8&amp;oe=UTF-8&amp;sa=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google.com/imgres?imgurl=www.uiowa.edu/~gelit/books/images/othello.jpg&amp;imgrefurl=http://www.uiowa.edu/~gelit/books/othello.html&amp;h=250&amp;w=150&amp;sz=22&amp;tbnid=-eFiNOpKVp0J:&amp;tbnh=105&amp;tbnw=62&amp;prev=/images?q=william+shakespeare&amp;start=60&amp;svnum=10&amp;hl=zh-CN&amp;lr=&amp;ie=UTF-8&amp;oe=UTF-8&amp;sa=N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images.google.com/imgres?imgurl=images.amazon.com/images/P/9626342447.01.LZZZZZZZ.jpg&amp;imgrefurl=http://www.amazon.com/exec/obidos/tg/detail/-/9626342447?v=glance&amp;h=401&amp;w=475&amp;sz=44&amp;tbnid=XbDiJSI_TsAJ:&amp;tbnh=106&amp;tbnw=125&amp;prev=/images?q=william+shakespeare&amp;start=40&amp;svnum=10&amp;hl=zh-CN&amp;lr=&amp;ie=UTF-8&amp;oe=UTF-8&amp;sa=N" TargetMode="External"/><Relationship Id="rId9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173163"/>
            <a:ext cx="8715375" cy="1997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altLang="zh-CN" sz="4800" b="1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Unit 1</a:t>
            </a:r>
          </a:p>
          <a:p>
            <a:pPr algn="ctr">
              <a:lnSpc>
                <a:spcPts val="5000"/>
              </a:lnSpc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Text A  Another School Year</a:t>
            </a:r>
          </a:p>
          <a:p>
            <a:pPr algn="ctr">
              <a:lnSpc>
                <a:spcPts val="5000"/>
              </a:lnSpc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     －What For?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195513" y="3724275"/>
            <a:ext cx="50101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2)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650" y="1000125"/>
            <a:ext cx="2714625" cy="135731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encounter with  one of his students</a:t>
            </a:r>
          </a:p>
        </p:txBody>
      </p:sp>
      <p:sp>
        <p:nvSpPr>
          <p:cNvPr id="3" name="矩形 2"/>
          <p:cNvSpPr/>
          <p:nvPr/>
        </p:nvSpPr>
        <p:spPr>
          <a:xfrm>
            <a:off x="628650" y="2500313"/>
            <a:ext cx="2714625" cy="121443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student’s idea about a university</a:t>
            </a:r>
          </a:p>
        </p:txBody>
      </p:sp>
      <p:sp>
        <p:nvSpPr>
          <p:cNvPr id="5" name="矩形 4"/>
          <p:cNvSpPr/>
          <p:nvPr/>
        </p:nvSpPr>
        <p:spPr>
          <a:xfrm>
            <a:off x="628650" y="3857625"/>
            <a:ext cx="2714625" cy="1214438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idea  about a university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428625" y="195263"/>
            <a:ext cx="3286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</a:p>
        </p:txBody>
      </p:sp>
      <p:sp>
        <p:nvSpPr>
          <p:cNvPr id="6" name="左大括号 5"/>
          <p:cNvSpPr/>
          <p:nvPr/>
        </p:nvSpPr>
        <p:spPr>
          <a:xfrm rot="10800000">
            <a:off x="3343275" y="1285875"/>
            <a:ext cx="571500" cy="3357563"/>
          </a:xfrm>
          <a:prstGeom prst="leftBrace">
            <a:avLst>
              <a:gd name="adj1" fmla="val 8333"/>
              <a:gd name="adj2" fmla="val 51905"/>
            </a:avLst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7650" y="2071688"/>
            <a:ext cx="4357688" cy="19288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Main idea: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 and his student have different ideas about a university.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50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215313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Theme: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business of a university is not only to train students but to put them in touch with the best civilization the human race has created.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Calibri" pitchFamily="34" charset="0"/>
              </a:rPr>
              <a:t> </a:t>
            </a:r>
            <a:endParaRPr lang="zh-CN" altLang="en-US" sz="2400">
              <a:latin typeface="Calibri" pitchFamily="34" charset="0"/>
            </a:endParaRPr>
          </a:p>
          <a:p>
            <a:endParaRPr lang="en-US" altLang="zh-CN" sz="2800" b="1">
              <a:latin typeface="Times New Roman" pitchFamily="18" charset="0"/>
              <a:ea typeface="华文隶书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450850" y="195263"/>
            <a:ext cx="6642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4. Sentence understanding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842963"/>
            <a:ext cx="784860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华文隶书"/>
                <a:cs typeface="Times New Roman" pitchFamily="18" charset="0"/>
              </a:rPr>
              <a:t>…when I say that a university has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华文隶书"/>
                <a:cs typeface="Times New Roman" pitchFamily="18" charset="0"/>
              </a:rPr>
              <a:t>no real existence </a:t>
            </a:r>
            <a:r>
              <a:rPr lang="en-US" altLang="zh-CN" sz="2400">
                <a:latin typeface="Times New Roman" pitchFamily="18" charset="0"/>
                <a:ea typeface="华文隶书"/>
                <a:cs typeface="Times New Roman" pitchFamily="18" charset="0"/>
              </a:rPr>
              <a:t>and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华文隶书"/>
                <a:cs typeface="Times New Roman" pitchFamily="18" charset="0"/>
              </a:rPr>
              <a:t>no real purpose</a:t>
            </a:r>
            <a:r>
              <a:rPr lang="en-US" altLang="zh-CN" sz="2400">
                <a:latin typeface="Times New Roman" pitchFamily="18" charset="0"/>
                <a:ea typeface="华文隶书"/>
                <a:cs typeface="Times New Roman" pitchFamily="18" charset="0"/>
              </a:rPr>
              <a:t> except as it succeeds in putting you in touch, both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华文隶书"/>
                <a:cs typeface="Times New Roman" pitchFamily="18" charset="0"/>
              </a:rPr>
              <a:t>as specialists </a:t>
            </a:r>
            <a:r>
              <a:rPr lang="en-US" altLang="zh-CN" sz="2400">
                <a:latin typeface="Times New Roman" pitchFamily="18" charset="0"/>
                <a:ea typeface="华文隶书"/>
                <a:cs typeface="Times New Roman" pitchFamily="18" charset="0"/>
              </a:rPr>
              <a:t>and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华文隶书"/>
                <a:cs typeface="Times New Roman" pitchFamily="18" charset="0"/>
              </a:rPr>
              <a:t>as humans</a:t>
            </a:r>
            <a:r>
              <a:rPr lang="en-US" altLang="zh-CN" sz="2400">
                <a:latin typeface="Times New Roman" pitchFamily="18" charset="0"/>
                <a:ea typeface="华文隶书"/>
                <a:cs typeface="Times New Roman" pitchFamily="18" charset="0"/>
              </a:rPr>
              <a:t>, with those human minds your human mind needs to include.</a:t>
            </a:r>
            <a:endParaRPr lang="en-US" altLang="zh-CN" b="1">
              <a:solidFill>
                <a:srgbClr val="0070C0"/>
              </a:solidFill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3148013"/>
            <a:ext cx="81438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要是一所大学不能使你们学生，无论是作为专门人才还是普通人，去接触哪些你们头脑中应该有的那些大师们的思想，那么，这所</a:t>
            </a:r>
            <a:r>
              <a:rPr lang="zh-CN" alt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大学就没有有真正的办学宗旨，也就没有存在的必要了</a:t>
            </a: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85750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2"/>
          <p:cNvSpPr txBox="1">
            <a:spLocks noChangeArrowheads="1"/>
          </p:cNvSpPr>
          <p:nvPr/>
        </p:nvSpPr>
        <p:spPr bwMode="auto">
          <a:xfrm>
            <a:off x="6000750" y="2928938"/>
            <a:ext cx="150018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200" b="1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矩形 27"/>
          <p:cNvSpPr>
            <a:spLocks noChangeArrowheads="1"/>
          </p:cNvSpPr>
          <p:nvPr/>
        </p:nvSpPr>
        <p:spPr bwMode="auto">
          <a:xfrm>
            <a:off x="268288" y="142875"/>
            <a:ext cx="3829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5.  Critical Thinking </a:t>
            </a:r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714375" y="857250"/>
            <a:ext cx="5357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Look and think.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571500" y="1000125"/>
            <a:ext cx="142875" cy="2873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矩形 10"/>
          <p:cNvSpPr>
            <a:spLocks noChangeArrowheads="1"/>
          </p:cNvSpPr>
          <p:nvPr/>
        </p:nvSpPr>
        <p:spPr bwMode="auto">
          <a:xfrm>
            <a:off x="827088" y="1635125"/>
            <a:ext cx="7429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purpose of education is not only to train youngsters for the employment market, but to prepare them for tomorrow’s society.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65424" y="1687058"/>
              <a:ext cx="1728192" cy="1292662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Another School Year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－What For?</a:t>
              </a: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2268538" y="3033713"/>
            <a:ext cx="2117725" cy="1820862"/>
            <a:chOff x="2807238" y="2263044"/>
            <a:chExt cx="2118509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95" y="2306687"/>
              <a:ext cx="1821478" cy="1734192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86" name="TextBox 26"/>
            <p:cNvSpPr txBox="1">
              <a:spLocks noChangeArrowheads="1"/>
            </p:cNvSpPr>
            <p:nvPr/>
          </p:nvSpPr>
          <p:spPr bwMode="auto">
            <a:xfrm>
              <a:off x="3039792" y="2757225"/>
              <a:ext cx="1885955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6.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2352675" cy="1820863"/>
            <a:chOff x="2807238" y="2263044"/>
            <a:chExt cx="2352324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938" y="2306344"/>
              <a:ext cx="1821478" cy="173487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84" name="TextBox 22"/>
            <p:cNvSpPr txBox="1">
              <a:spLocks noChangeArrowheads="1"/>
            </p:cNvSpPr>
            <p:nvPr/>
          </p:nvSpPr>
          <p:spPr bwMode="auto">
            <a:xfrm>
              <a:off x="3287354" y="2962866"/>
              <a:ext cx="1872208" cy="32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 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65800" y="944563"/>
            <a:ext cx="2178050" cy="1822450"/>
            <a:chOff x="2807238" y="2263044"/>
            <a:chExt cx="2178547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266" y="2306016"/>
              <a:ext cx="1821478" cy="1735534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80" name="TextBox 33"/>
            <p:cNvSpPr txBox="1">
              <a:spLocks noChangeArrowheads="1"/>
            </p:cNvSpPr>
            <p:nvPr/>
          </p:nvSpPr>
          <p:spPr bwMode="auto">
            <a:xfrm>
              <a:off x="3113577" y="2933927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71438"/>
            <a:ext cx="3662362" cy="579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华文隶书"/>
                <a:ea typeface="华文隶书"/>
                <a:cs typeface="华文隶书"/>
              </a:rPr>
              <a:t>7.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/>
                <a:ea typeface="华文隶书"/>
                <a:cs typeface="华文隶书"/>
              </a:rPr>
              <a:t> </a:t>
            </a:r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Assignments</a:t>
            </a:r>
          </a:p>
        </p:txBody>
      </p:sp>
      <p:sp>
        <p:nvSpPr>
          <p:cNvPr id="29698" name="矩形 5"/>
          <p:cNvSpPr>
            <a:spLocks noChangeArrowheads="1"/>
          </p:cNvSpPr>
          <p:nvPr/>
        </p:nvSpPr>
        <p:spPr bwMode="auto">
          <a:xfrm>
            <a:off x="500063" y="928688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1.Watch  the video titled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U</a:t>
            </a:r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niversity 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ife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TED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2.Write an essay of about 150 words on 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What Your Ideal University Life Is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5650" y="1563688"/>
            <a:ext cx="76739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zh-CN" altLang="en-US" sz="2800" b="1">
                <a:latin typeface="宋体" charset="-122"/>
              </a:rPr>
              <a:t>质胜文则野，文胜质则史。文质彬彬，然後君子。</a:t>
            </a:r>
            <a:br>
              <a:rPr lang="zh-CN" altLang="en-US" sz="2800" b="1">
                <a:latin typeface="宋体" charset="-122"/>
              </a:rPr>
            </a:br>
            <a:r>
              <a:rPr lang="zh-CN" altLang="en-US" sz="2800" b="1">
                <a:latin typeface="宋体" charset="-122"/>
              </a:rPr>
              <a:t>                               </a:t>
            </a:r>
            <a:r>
              <a:rPr lang="en-US" altLang="zh-CN" sz="2800" b="1">
                <a:latin typeface="宋体" charset="-122"/>
              </a:rPr>
              <a:t>—</a:t>
            </a:r>
            <a:r>
              <a:rPr lang="zh-CN" altLang="en-US" sz="2800" b="1">
                <a:latin typeface="宋体" charset="-122"/>
              </a:rPr>
              <a:t>孔子</a:t>
            </a:r>
            <a:r>
              <a:rPr lang="zh-CN" altLang="en-US" sz="2800" b="1">
                <a:latin typeface="Berlin Sans FB"/>
              </a:rPr>
              <a:t> 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825" y="195263"/>
            <a:ext cx="2857500" cy="5857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492250"/>
            <a:ext cx="8229600" cy="3651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John Ciardi	</a:t>
            </a:r>
          </a:p>
          <a:p>
            <a:pPr eaLnBrk="1" hangingPunct="1">
              <a:lnSpc>
                <a:spcPct val="80000"/>
              </a:lnSpc>
              <a:spcBef>
                <a:spcPct val="5000"/>
              </a:spcBef>
              <a:spcAft>
                <a:spcPct val="5000"/>
              </a:spcAft>
            </a:pPr>
            <a:endParaRPr lang="en-US" altLang="zh-CN" sz="2800" smtClean="0">
              <a:solidFill>
                <a:srgbClr val="3366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American poet, editor, </a:t>
            </a:r>
            <a:r>
              <a:rPr lang="en-US" altLang="zh-CN" sz="2800" smtClean="0">
                <a:solidFill>
                  <a:schemeClr val="accent2"/>
                </a:solidFill>
                <a:latin typeface="Arial" charset="0"/>
              </a:rPr>
              <a:t>critic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, author of books for children, nonfiction writer, </a:t>
            </a:r>
          </a:p>
          <a:p>
            <a:pPr eaLnBrk="1" hangingPunct="1">
              <a:lnSpc>
                <a:spcPct val="80000"/>
              </a:lnSpc>
              <a:spcBef>
                <a:spcPct val="5000"/>
              </a:spcBef>
              <a:spcAft>
                <a:spcPct val="5000"/>
              </a:spcAft>
            </a:pP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and translator (of Dante</a:t>
            </a:r>
            <a:r>
              <a:rPr lang="en-US" altLang="zh-CN" sz="2800" smtClean="0">
                <a:solidFill>
                  <a:srgbClr val="336699"/>
                </a:solidFill>
              </a:rPr>
              <a:t>’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s</a:t>
            </a:r>
            <a:r>
              <a:rPr lang="zh-CN" altLang="en-US" sz="2800" smtClean="0">
                <a:solidFill>
                  <a:srgbClr val="336699"/>
                </a:solidFill>
                <a:latin typeface="Arial" charset="0"/>
              </a:rPr>
              <a:t>（但丁） </a:t>
            </a:r>
            <a:r>
              <a:rPr lang="en-US" altLang="zh-CN" sz="2800" i="1" smtClean="0">
                <a:solidFill>
                  <a:srgbClr val="336699"/>
                </a:solidFill>
                <a:latin typeface="Arial" charset="0"/>
              </a:rPr>
              <a:t>The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 </a:t>
            </a:r>
            <a:r>
              <a:rPr lang="en-US" altLang="zh-CN" sz="2800" i="1" smtClean="0">
                <a:solidFill>
                  <a:srgbClr val="336699"/>
                </a:solidFill>
                <a:latin typeface="Arial" charset="0"/>
              </a:rPr>
              <a:t>Divine Comedy</a:t>
            </a:r>
            <a:r>
              <a:rPr lang="zh-CN" altLang="en-US" sz="2800" i="1" smtClean="0">
                <a:solidFill>
                  <a:srgbClr val="336699"/>
                </a:solidFill>
                <a:latin typeface="Arial" charset="0"/>
              </a:rPr>
              <a:t>（</a:t>
            </a:r>
            <a:r>
              <a:rPr lang="en-US" altLang="zh-CN" sz="2800" i="1" smtClean="0">
                <a:solidFill>
                  <a:srgbClr val="336699"/>
                </a:solidFill>
                <a:latin typeface="Arial" charset="0"/>
              </a:rPr>
              <a:t>《</a:t>
            </a:r>
            <a:r>
              <a:rPr lang="zh-CN" altLang="en-US" sz="2800" i="1" smtClean="0">
                <a:solidFill>
                  <a:srgbClr val="336699"/>
                </a:solidFill>
                <a:latin typeface="Arial" charset="0"/>
              </a:rPr>
              <a:t>神曲</a:t>
            </a:r>
            <a:r>
              <a:rPr lang="en-US" altLang="zh-CN" sz="2800" i="1" smtClean="0">
                <a:solidFill>
                  <a:srgbClr val="336699"/>
                </a:solidFill>
                <a:latin typeface="Arial" charset="0"/>
              </a:rPr>
              <a:t>》</a:t>
            </a:r>
            <a:r>
              <a:rPr lang="zh-CN" altLang="en-US" sz="2800" i="1" smtClean="0">
                <a:solidFill>
                  <a:srgbClr val="336699"/>
                </a:solidFill>
                <a:latin typeface="Arial" charset="0"/>
              </a:rPr>
              <a:t>）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: </a:t>
            </a:r>
            <a:r>
              <a:rPr lang="en-US" altLang="zh-CN" sz="2800" smtClean="0">
                <a:solidFill>
                  <a:srgbClr val="336699"/>
                </a:solidFill>
              </a:rPr>
              <a:t>“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The Inferno(</a:t>
            </a:r>
            <a:r>
              <a:rPr lang="zh-CN" altLang="en-US" sz="2800" smtClean="0">
                <a:solidFill>
                  <a:srgbClr val="336699"/>
                </a:solidFill>
                <a:latin typeface="Arial" charset="0"/>
              </a:rPr>
              <a:t>地狱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)</a:t>
            </a:r>
            <a:r>
              <a:rPr lang="en-US" altLang="zh-CN" sz="2800" smtClean="0">
                <a:solidFill>
                  <a:srgbClr val="336699"/>
                </a:solidFill>
              </a:rPr>
              <a:t>”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, </a:t>
            </a:r>
            <a:r>
              <a:rPr lang="en-US" altLang="zh-CN" sz="2800" smtClean="0">
                <a:solidFill>
                  <a:srgbClr val="336699"/>
                </a:solidFill>
              </a:rPr>
              <a:t>“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The Purgatorio</a:t>
            </a:r>
            <a:r>
              <a:rPr lang="en-US" altLang="zh-CN" sz="2800" smtClean="0">
                <a:solidFill>
                  <a:srgbClr val="336699"/>
                </a:solidFill>
              </a:rPr>
              <a:t>”</a:t>
            </a:r>
            <a:r>
              <a:rPr lang="zh-CN" altLang="en-US" sz="2800" smtClean="0">
                <a:solidFill>
                  <a:srgbClr val="336699"/>
                </a:solidFill>
                <a:latin typeface="Arial" charset="0"/>
              </a:rPr>
              <a:t>（炼狱）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, and </a:t>
            </a:r>
            <a:r>
              <a:rPr lang="en-US" altLang="zh-CN" sz="2800" smtClean="0">
                <a:solidFill>
                  <a:srgbClr val="336699"/>
                </a:solidFill>
              </a:rPr>
              <a:t>“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The Paradiso</a:t>
            </a:r>
            <a:r>
              <a:rPr lang="en-US" altLang="zh-CN" sz="2800" smtClean="0">
                <a:solidFill>
                  <a:srgbClr val="336699"/>
                </a:solidFill>
              </a:rPr>
              <a:t>”</a:t>
            </a:r>
            <a:r>
              <a:rPr lang="zh-CN" altLang="en-US" sz="2800" smtClean="0">
                <a:solidFill>
                  <a:srgbClr val="336699"/>
                </a:solidFill>
                <a:latin typeface="Arial" charset="0"/>
              </a:rPr>
              <a:t>（天堂）</a:t>
            </a:r>
            <a:r>
              <a:rPr lang="en-US" altLang="zh-CN" sz="2800" smtClean="0">
                <a:solidFill>
                  <a:srgbClr val="336699"/>
                </a:solidFill>
                <a:latin typeface="Arial" charset="0"/>
              </a:rPr>
              <a:t>).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900113" y="268288"/>
            <a:ext cx="60579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1117600" indent="-1117600">
              <a:defRPr/>
            </a:pPr>
            <a:r>
              <a:rPr lang="en-US" altLang="zh-CN" sz="4000" b="1">
                <a:solidFill>
                  <a:srgbClr val="656FC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1. Author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476375" y="627063"/>
            <a:ext cx="54102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1117600" indent="-1117600">
              <a:defRPr/>
            </a:pPr>
            <a:r>
              <a:rPr lang="en-US" altLang="zh-CN" sz="4000" b="1">
                <a:solidFill>
                  <a:srgbClr val="6572C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William Shakespeare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971550" y="1851025"/>
            <a:ext cx="72009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85763" indent="-385763">
              <a:lnSpc>
                <a:spcPct val="120000"/>
              </a:lnSpc>
            </a:pPr>
            <a:r>
              <a:rPr lang="en-US" altLang="zh-CN" sz="2000">
                <a:solidFill>
                  <a:srgbClr val="0033CC"/>
                </a:solidFill>
              </a:rPr>
              <a:t>English playwright and poet whose body of works is considered the greatest in English literature. </a:t>
            </a:r>
          </a:p>
          <a:p>
            <a:pPr marL="385763" indent="-385763">
              <a:lnSpc>
                <a:spcPct val="120000"/>
              </a:lnSpc>
            </a:pPr>
            <a:r>
              <a:rPr lang="en-US" altLang="zh-CN" sz="2000">
                <a:solidFill>
                  <a:srgbClr val="0033CC"/>
                </a:solidFill>
              </a:rPr>
              <a:t>His plays, many of which were performed at the Globe Theatre in London, include historical works, such as </a:t>
            </a:r>
            <a:r>
              <a:rPr lang="en-US" altLang="zh-CN" sz="2000" i="1">
                <a:solidFill>
                  <a:srgbClr val="0033CC"/>
                </a:solidFill>
              </a:rPr>
              <a:t>Richard II</a:t>
            </a:r>
            <a:r>
              <a:rPr lang="en-US" altLang="zh-CN" sz="2000">
                <a:solidFill>
                  <a:srgbClr val="0033CC"/>
                </a:solidFill>
              </a:rPr>
              <a:t>,  comedies, including </a:t>
            </a:r>
            <a:r>
              <a:rPr lang="en-US" altLang="zh-CN" sz="2000" i="1">
                <a:solidFill>
                  <a:srgbClr val="0033CC"/>
                </a:solidFill>
              </a:rPr>
              <a:t>The Merchant of Venice</a:t>
            </a:r>
            <a:r>
              <a:rPr lang="en-US" altLang="zh-CN" sz="2000">
                <a:solidFill>
                  <a:srgbClr val="0033CC"/>
                </a:solidFill>
              </a:rPr>
              <a:t>, and </a:t>
            </a:r>
            <a:r>
              <a:rPr lang="en-US" altLang="zh-CN" sz="2000" i="1">
                <a:solidFill>
                  <a:srgbClr val="0033CC"/>
                </a:solidFill>
              </a:rPr>
              <a:t>Twelfth Night</a:t>
            </a:r>
            <a:r>
              <a:rPr lang="en-US" altLang="zh-CN" sz="2000">
                <a:solidFill>
                  <a:srgbClr val="0033CC"/>
                </a:solidFill>
              </a:rPr>
              <a:t>, and tragedies, such as </a:t>
            </a:r>
            <a:r>
              <a:rPr lang="en-US" altLang="zh-CN" sz="2000" i="1">
                <a:solidFill>
                  <a:srgbClr val="0033CC"/>
                </a:solidFill>
              </a:rPr>
              <a:t>Romeo and Juliet</a:t>
            </a:r>
            <a:r>
              <a:rPr lang="en-US" altLang="zh-CN" sz="2000">
                <a:solidFill>
                  <a:srgbClr val="0033CC"/>
                </a:solidFill>
              </a:rPr>
              <a:t>, </a:t>
            </a:r>
            <a:r>
              <a:rPr lang="en-US" altLang="zh-CN" sz="2000" i="1">
                <a:solidFill>
                  <a:srgbClr val="0033CC"/>
                </a:solidFill>
              </a:rPr>
              <a:t>Hamlet</a:t>
            </a:r>
            <a:r>
              <a:rPr lang="en-US" altLang="zh-CN" sz="2000">
                <a:solidFill>
                  <a:srgbClr val="0033CC"/>
                </a:solidFill>
              </a:rPr>
              <a:t>, Othello, and </a:t>
            </a:r>
            <a:r>
              <a:rPr lang="en-US" altLang="zh-CN" sz="2000" i="1">
                <a:solidFill>
                  <a:srgbClr val="0033CC"/>
                </a:solidFill>
              </a:rPr>
              <a:t>King Lear</a:t>
            </a:r>
            <a:r>
              <a:rPr lang="en-US" altLang="zh-CN" sz="2000">
                <a:solidFill>
                  <a:srgbClr val="0033CC"/>
                </a:solidFill>
              </a:rPr>
              <a:t>. </a:t>
            </a:r>
          </a:p>
        </p:txBody>
      </p:sp>
      <p:pic>
        <p:nvPicPr>
          <p:cNvPr id="45060" name="Picture 4" descr="shakespe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84188"/>
            <a:ext cx="17018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684213" y="627063"/>
            <a:ext cx="3352800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2000" b="1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Tragedies: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Hamlet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Macbeth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King Lear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Othello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Romeo and Juliet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altLang="zh-CN" sz="200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Julius Caesar</a:t>
            </a:r>
          </a:p>
        </p:txBody>
      </p:sp>
      <p:pic>
        <p:nvPicPr>
          <p:cNvPr id="46083" name="Picture 3" descr="rjgraphic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3651250"/>
            <a:ext cx="139700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962634244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579813"/>
            <a:ext cx="156527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othello">
            <a:hlinkClick r:id="rId6"/>
          </p:cNvPr>
          <p:cNvPicPr>
            <a:picLocks noChangeAspect="1" noChangeArrowheads="1"/>
          </p:cNvPicPr>
          <p:nvPr>
            <p:ph sz="quarter" idx="4294967295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979613" y="3651250"/>
            <a:ext cx="1490662" cy="12430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284663" y="627063"/>
            <a:ext cx="4679950" cy="266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85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Comedies:</a:t>
            </a: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marL="342900" indent="-342900">
              <a:lnSpc>
                <a:spcPct val="85000"/>
              </a:lnSpc>
              <a:buFont typeface="Arial" charset="0"/>
              <a:buNone/>
            </a:pPr>
            <a:endParaRPr lang="en-US" altLang="zh-CN" sz="2400">
              <a:solidFill>
                <a:srgbClr val="0033CC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As You Like It</a:t>
            </a: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The Winter's Tale	 </a:t>
            </a: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The Merchant of Venice</a:t>
            </a: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Twelfth Night</a:t>
            </a: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Much Ado about Nothing</a:t>
            </a:r>
          </a:p>
          <a:p>
            <a:pPr marL="342900" indent="-342900">
              <a:lnSpc>
                <a:spcPct val="85000"/>
              </a:lnSpc>
              <a:buFont typeface="Arial" charset="0"/>
              <a:buChar char="•"/>
            </a:pPr>
            <a:r>
              <a:rPr lang="en-US" altLang="zh-CN" sz="240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A Midsummer Night's Dream</a:t>
            </a:r>
            <a:endParaRPr lang="en-US" altLang="zh-CN" sz="2400">
              <a:solidFill>
                <a:srgbClr val="993366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6087" name="Picture 7" descr="B0000695JL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19700" y="3651250"/>
            <a:ext cx="1250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1763713" y="3975100"/>
            <a:ext cx="23749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altLang="zh-CN" sz="2400" b="1">
              <a:solidFill>
                <a:srgbClr val="993366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60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60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  <p:bldP spid="460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8" y="1643063"/>
            <a:ext cx="2714625" cy="164306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encounter with  one of his students</a:t>
            </a:r>
          </a:p>
        </p:txBody>
      </p:sp>
      <p:sp>
        <p:nvSpPr>
          <p:cNvPr id="3" name="矩形 2"/>
          <p:cNvSpPr/>
          <p:nvPr/>
        </p:nvSpPr>
        <p:spPr>
          <a:xfrm>
            <a:off x="3214688" y="1643063"/>
            <a:ext cx="2714625" cy="164306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student’s idea about a university </a:t>
            </a:r>
          </a:p>
        </p:txBody>
      </p:sp>
      <p:sp>
        <p:nvSpPr>
          <p:cNvPr id="5" name="矩形 4"/>
          <p:cNvSpPr/>
          <p:nvPr/>
        </p:nvSpPr>
        <p:spPr>
          <a:xfrm>
            <a:off x="6357938" y="1643063"/>
            <a:ext cx="2643187" cy="164306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idea  about a university</a:t>
            </a:r>
          </a:p>
        </p:txBody>
      </p:sp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611188" y="195263"/>
            <a:ext cx="48244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857500" y="2428875"/>
            <a:ext cx="285750" cy="142875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6000750" y="2357438"/>
            <a:ext cx="285750" cy="142875"/>
          </a:xfrm>
          <a:prstGeom prst="rightArrow">
            <a:avLst/>
          </a:prstGeom>
          <a:solidFill>
            <a:schemeClr val="accent2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313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" y="1643063"/>
            <a:ext cx="2714625" cy="164306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encounter with  one of his students</a:t>
            </a:r>
          </a:p>
        </p:txBody>
      </p:sp>
      <p:sp>
        <p:nvSpPr>
          <p:cNvPr id="19458" name="TextBox 6"/>
          <p:cNvSpPr txBox="1">
            <a:spLocks noChangeArrowheads="1"/>
          </p:cNvSpPr>
          <p:nvPr/>
        </p:nvSpPr>
        <p:spPr bwMode="auto">
          <a:xfrm>
            <a:off x="357188" y="195263"/>
            <a:ext cx="3286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</a:p>
        </p:txBody>
      </p:sp>
      <p:sp>
        <p:nvSpPr>
          <p:cNvPr id="6" name="矩形 5"/>
          <p:cNvSpPr/>
          <p:nvPr/>
        </p:nvSpPr>
        <p:spPr>
          <a:xfrm>
            <a:off x="6475413" y="1857375"/>
            <a:ext cx="2286000" cy="1285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 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5663" y="1143000"/>
            <a:ext cx="2471737" cy="10715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Pharmacy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(Student’s major)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8038" y="3011488"/>
            <a:ext cx="2519362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Literature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(The teacher’s lecture)  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857500" y="1285875"/>
            <a:ext cx="500063" cy="2286000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rot="10800000">
            <a:off x="5903913" y="1500188"/>
            <a:ext cx="500062" cy="2214562"/>
          </a:xfrm>
          <a:prstGeom prst="leftBrace">
            <a:avLst>
              <a:gd name="adj1" fmla="val 8333"/>
              <a:gd name="adj2" fmla="val 51905"/>
            </a:avLst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4313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75" y="1714500"/>
            <a:ext cx="2714625" cy="16430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student’s idea about a university</a:t>
            </a:r>
          </a:p>
        </p:txBody>
      </p:sp>
      <p:sp>
        <p:nvSpPr>
          <p:cNvPr id="21506" name="TextBox 6"/>
          <p:cNvSpPr txBox="1">
            <a:spLocks noChangeArrowheads="1"/>
          </p:cNvSpPr>
          <p:nvPr/>
        </p:nvSpPr>
        <p:spPr bwMode="auto">
          <a:xfrm>
            <a:off x="357188" y="195263"/>
            <a:ext cx="3286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</a:p>
        </p:txBody>
      </p:sp>
      <p:sp>
        <p:nvSpPr>
          <p:cNvPr id="8" name="矩形 7"/>
          <p:cNvSpPr/>
          <p:nvPr/>
        </p:nvSpPr>
        <p:spPr>
          <a:xfrm>
            <a:off x="3357563" y="1143000"/>
            <a:ext cx="2071687" cy="10715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 training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7563" y="2857500"/>
            <a:ext cx="2071687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 earning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857500" y="1500188"/>
            <a:ext cx="500063" cy="1928812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97575" y="1857375"/>
            <a:ext cx="2286000" cy="1285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living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 rot="10800000">
            <a:off x="5426075" y="1500188"/>
            <a:ext cx="500063" cy="1928812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4313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50" y="1714500"/>
            <a:ext cx="2643188" cy="16430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teacher’s idea  about a university</a:t>
            </a:r>
          </a:p>
        </p:txBody>
      </p:sp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357188" y="195263"/>
            <a:ext cx="3286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2.Text analysis</a:t>
            </a:r>
          </a:p>
        </p:txBody>
      </p:sp>
      <p:sp>
        <p:nvSpPr>
          <p:cNvPr id="8" name="矩形 7"/>
          <p:cNvSpPr/>
          <p:nvPr/>
        </p:nvSpPr>
        <p:spPr>
          <a:xfrm>
            <a:off x="3509963" y="849313"/>
            <a:ext cx="1785937" cy="10715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hours of sleeping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5200" y="3367088"/>
            <a:ext cx="1785938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hours of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987675" y="1270000"/>
            <a:ext cx="500063" cy="2663825"/>
          </a:xfrm>
          <a:prstGeom prst="leftBrace">
            <a:avLst/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95975" y="1855788"/>
            <a:ext cx="2286000" cy="1285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life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 rot="10800000">
            <a:off x="5292725" y="1341438"/>
            <a:ext cx="500063" cy="2647950"/>
          </a:xfrm>
          <a:prstGeom prst="leftBrace">
            <a:avLst>
              <a:gd name="adj1" fmla="val 8333"/>
              <a:gd name="adj2" fmla="val 51905"/>
            </a:avLst>
          </a:prstGeom>
          <a:ln w="254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0438" y="2135188"/>
            <a:ext cx="1785937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hours of working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313" y="2857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4103</TotalTime>
  <Words>566</Words>
  <Application>Microsoft Office PowerPoint</Application>
  <PresentationFormat>全屏显示(16:9)</PresentationFormat>
  <Paragraphs>88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Monotype Corsiva</vt:lpstr>
      <vt:lpstr>黑体</vt:lpstr>
      <vt:lpstr>微软雅黑</vt:lpstr>
      <vt:lpstr>Berlin Sans FB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WIN</cp:lastModifiedBy>
  <cp:revision>1310</cp:revision>
  <dcterms:created xsi:type="dcterms:W3CDTF">2014-03-26T14:37:33Z</dcterms:created>
  <dcterms:modified xsi:type="dcterms:W3CDTF">2015-01-04T03:40:51Z</dcterms:modified>
</cp:coreProperties>
</file>